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515" r:id="rId3"/>
    <p:sldId id="541" r:id="rId4"/>
    <p:sldId id="544" r:id="rId5"/>
    <p:sldId id="542" r:id="rId6"/>
    <p:sldId id="543" r:id="rId7"/>
    <p:sldId id="545" r:id="rId8"/>
    <p:sldId id="550" r:id="rId9"/>
    <p:sldId id="546" r:id="rId10"/>
    <p:sldId id="548" r:id="rId11"/>
    <p:sldId id="549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2217"/>
    <a:srgbClr val="E51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22" autoAdjust="0"/>
  </p:normalViewPr>
  <p:slideViewPr>
    <p:cSldViewPr snapToGrid="0" snapToObjects="1">
      <p:cViewPr varScale="1">
        <p:scale>
          <a:sx n="108" d="100"/>
          <a:sy n="108" d="100"/>
        </p:scale>
        <p:origin x="10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0CFBA-E990-492A-B8EC-42DA37F7FF05}" type="datetimeFigureOut">
              <a:rPr lang="pt-BR" smtClean="0"/>
              <a:t>02/09/2023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7A09E-C52E-410D-936A-2FD2AB36F77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47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3A1DF-988C-DD47-A2FC-66E8BC3ADC5C}" type="datetimeFigureOut">
              <a:rPr lang="pt-BR" smtClean="0"/>
              <a:t>02/09/2023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6F525-BAAF-C84F-B813-5FFD2F2D0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4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31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485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52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77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02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27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589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816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83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10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6F525-BAAF-C84F-B813-5FFD2F2D0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39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41322F5-93ED-4D68-A8FF-9359DF6E75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85060" y="2074736"/>
            <a:ext cx="8915514" cy="7078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B77ECB5-455F-48E1-AC6C-CB94B5AD6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85060" y="31659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94A25BC8-06B9-4702-900E-C725EC8984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4350" y="3686175"/>
            <a:ext cx="8323263" cy="89978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dignissimos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2CD3EFA3-E8FF-4777-8F73-3A0ED7F42E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19601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94384EF9-9F88-3F44-960E-23228F2B7B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16800" y="1"/>
            <a:ext cx="46752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1D4AD5-11DD-4E82-960B-C503F0BDD1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E8B551AC-1062-45BF-8F6C-49BD202866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A0D0365B-6FD1-4482-BC3D-ADA1653172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4" name="Espaço Reservado para Texto 18">
            <a:extLst>
              <a:ext uri="{FF2B5EF4-FFF2-40B4-BE49-F238E27FC236}">
                <a16:creationId xmlns:a16="http://schemas.microsoft.com/office/drawing/2014/main" id="{E0957A65-0BA6-4042-A566-FBBCD4E11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D769B9D2-9F94-480A-B9CA-79C5B8EC80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1513852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20">
            <a:extLst>
              <a:ext uri="{FF2B5EF4-FFF2-40B4-BE49-F238E27FC236}">
                <a16:creationId xmlns:a16="http://schemas.microsoft.com/office/drawing/2014/main" id="{28CAF223-2313-4CD7-91B6-501139C3D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7757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60D71C8-8756-424E-9251-B869DC4BD8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1" y="2295927"/>
            <a:ext cx="8661274" cy="1816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3" name="Espaço Reservado para Texto 16">
            <a:extLst>
              <a:ext uri="{FF2B5EF4-FFF2-40B4-BE49-F238E27FC236}">
                <a16:creationId xmlns:a16="http://schemas.microsoft.com/office/drawing/2014/main" id="{985EDE45-596F-455F-8CFD-3A4E052868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1946038"/>
            <a:ext cx="6010507" cy="3193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</p:spTree>
    <p:extLst>
      <p:ext uri="{BB962C8B-B14F-4D97-AF65-F5344CB8AC3E}">
        <p14:creationId xmlns:p14="http://schemas.microsoft.com/office/powerpoint/2010/main" val="11742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B8881B08-C114-41E0-A225-495C930B29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1200" y="1"/>
            <a:ext cx="80808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17" name="Espaço Reservado para Texto 20">
            <a:extLst>
              <a:ext uri="{FF2B5EF4-FFF2-40B4-BE49-F238E27FC236}">
                <a16:creationId xmlns:a16="http://schemas.microsoft.com/office/drawing/2014/main" id="{D162C169-6ADC-4BE6-8F66-076EE57B47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973741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4C29C-77FC-4A9B-89A4-F058AC1802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189" y="2063631"/>
            <a:ext cx="3040877" cy="1000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851C657-C4B4-42FD-80F9-BE66B0D5DD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5189" y="3429000"/>
            <a:ext cx="2981286" cy="11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At vero </a:t>
            </a:r>
            <a:r>
              <a:rPr lang="pt-BR" dirty="0" err="1"/>
              <a:t>eos</a:t>
            </a:r>
            <a:r>
              <a:rPr lang="pt-BR" dirty="0"/>
              <a:t> et </a:t>
            </a:r>
            <a:r>
              <a:rPr lang="pt-BR" dirty="0" err="1"/>
              <a:t>accus</a:t>
            </a:r>
            <a:r>
              <a:rPr lang="pt-BR" dirty="0"/>
              <a:t> </a:t>
            </a:r>
            <a:r>
              <a:rPr lang="pt-BR" dirty="0" err="1"/>
              <a:t>amus</a:t>
            </a:r>
            <a:r>
              <a:rPr lang="pt-BR" dirty="0"/>
              <a:t> et </a:t>
            </a:r>
            <a:r>
              <a:rPr lang="pt-BR" dirty="0" err="1"/>
              <a:t>iusto</a:t>
            </a:r>
            <a:r>
              <a:rPr lang="pt-BR" dirty="0"/>
              <a:t> </a:t>
            </a:r>
            <a:r>
              <a:rPr lang="pt-BR" dirty="0" err="1"/>
              <a:t>djanl</a:t>
            </a:r>
            <a:r>
              <a:rPr lang="pt-BR" dirty="0"/>
              <a:t> </a:t>
            </a:r>
            <a:r>
              <a:rPr lang="pt-BR" dirty="0" err="1"/>
              <a:t>kdepoe</a:t>
            </a:r>
            <a:r>
              <a:rPr lang="pt-BR" dirty="0"/>
              <a:t> p </a:t>
            </a:r>
            <a:r>
              <a:rPr lang="pt-BR" dirty="0" err="1"/>
              <a:t>kdpe</a:t>
            </a:r>
            <a:r>
              <a:rPr lang="pt-BR" dirty="0"/>
              <a:t> </a:t>
            </a:r>
            <a:r>
              <a:rPr lang="pt-BR" dirty="0" err="1"/>
              <a:t>poe</a:t>
            </a:r>
            <a:r>
              <a:rPr lang="pt-BR" dirty="0"/>
              <a:t> </a:t>
            </a:r>
            <a:r>
              <a:rPr lang="pt-BR" dirty="0" err="1"/>
              <a:t>dekpepd</a:t>
            </a:r>
            <a:r>
              <a:rPr lang="pt-BR" dirty="0"/>
              <a:t> </a:t>
            </a:r>
            <a:r>
              <a:rPr lang="pt-BR" dirty="0" err="1"/>
              <a:t>dkep</a:t>
            </a:r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ACA8FCE-2A40-4A5E-8EDF-17CAC0C73E61}"/>
              </a:ext>
            </a:extLst>
          </p:cNvPr>
          <p:cNvSpPr/>
          <p:nvPr userDrawn="1"/>
        </p:nvSpPr>
        <p:spPr>
          <a:xfrm>
            <a:off x="4111200" y="0"/>
            <a:ext cx="8080800" cy="685800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46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292629F-8599-4F92-A11D-198792AE74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544954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D6232B5F-98D9-4309-9DC0-CCF0ABEE9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C1E4346-AF9D-4723-AC91-8D1439E715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29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520EFA0-1772-403D-A062-E6DD5F2BB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FA5671-E4C1-4C02-9619-5D3BBC96BA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AD7BF10-3B9A-4CAF-A211-E259F6A58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C9666645-D8A0-4DFC-AED3-612867001E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B08148B9-3BB7-4F2F-B353-8B1E8ACDC3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54008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</p:spTree>
    <p:extLst>
      <p:ext uri="{BB962C8B-B14F-4D97-AF65-F5344CB8AC3E}">
        <p14:creationId xmlns:p14="http://schemas.microsoft.com/office/powerpoint/2010/main" val="405065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5B078085-CFB3-474A-8AB2-6057F16676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9200" y="892800"/>
            <a:ext cx="3247200" cy="50832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Texto 20">
            <a:extLst>
              <a:ext uri="{FF2B5EF4-FFF2-40B4-BE49-F238E27FC236}">
                <a16:creationId xmlns:a16="http://schemas.microsoft.com/office/drawing/2014/main" id="{2EA6C8C7-5399-4A1E-86C0-1D1FD1BFB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00C13B46-ABB9-4116-865F-2BE6FE1A4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452" y="2472844"/>
            <a:ext cx="4547502" cy="9561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2" name="Espaço Reservado para Texto 16">
            <a:extLst>
              <a:ext uri="{FF2B5EF4-FFF2-40B4-BE49-F238E27FC236}">
                <a16:creationId xmlns:a16="http://schemas.microsoft.com/office/drawing/2014/main" id="{98DB5B05-5EC5-4378-B425-3F331258D7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452" y="2109725"/>
            <a:ext cx="3496729" cy="341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13" name="Espaço Reservado para Texto 18">
            <a:extLst>
              <a:ext uri="{FF2B5EF4-FFF2-40B4-BE49-F238E27FC236}">
                <a16:creationId xmlns:a16="http://schemas.microsoft.com/office/drawing/2014/main" id="{2225EEEF-C35B-4BE1-9090-F3515CBF3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3743" y="3783198"/>
            <a:ext cx="4848358" cy="10191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 vero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eos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accusamus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et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iusto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odio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digníssimos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praesentium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voluptatum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deleniti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atque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.</a:t>
            </a:r>
          </a:p>
          <a:p>
            <a:pPr lvl="0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34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27491348-2904-4E3C-976D-C9D70E984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3941022-81D3-45E0-90AF-0C893CAC7D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1485" y="5652000"/>
            <a:ext cx="1783316" cy="600900"/>
          </a:xfrm>
          <a:prstGeom prst="rect">
            <a:avLst/>
          </a:prstGeom>
        </p:spPr>
      </p:pic>
      <p:sp>
        <p:nvSpPr>
          <p:cNvPr id="14" name="Espaço Reservado para Texto 20">
            <a:extLst>
              <a:ext uri="{FF2B5EF4-FFF2-40B4-BE49-F238E27FC236}">
                <a16:creationId xmlns:a16="http://schemas.microsoft.com/office/drawing/2014/main" id="{E170FF94-C7C6-416D-A6D7-0E6AAF9DB8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708495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336D416-E3A3-4C43-A714-47FF94D554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9643" y="2324513"/>
            <a:ext cx="8822865" cy="1884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Loren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Daef</a:t>
            </a:r>
            <a:endParaRPr lang="pt-BR" dirty="0"/>
          </a:p>
        </p:txBody>
      </p:sp>
      <p:sp>
        <p:nvSpPr>
          <p:cNvPr id="16" name="Espaço Reservado para Texto 16">
            <a:extLst>
              <a:ext uri="{FF2B5EF4-FFF2-40B4-BE49-F238E27FC236}">
                <a16:creationId xmlns:a16="http://schemas.microsoft.com/office/drawing/2014/main" id="{74F99CB3-0673-4FF3-9B85-3B8440FFC6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9643" y="1880046"/>
            <a:ext cx="7308850" cy="302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>
                <a:latin typeface="Montserrat" panose="00000500000000000000" pitchFamily="2" charset="0"/>
              </a:rPr>
              <a:t>Et vero et </a:t>
            </a:r>
            <a:r>
              <a:rPr lang="pt-BR" dirty="0" err="1">
                <a:latin typeface="Montserrat" panose="00000500000000000000" pitchFamily="2" charset="0"/>
              </a:rPr>
              <a:t>iusto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efsd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apae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9885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7">
            <a:extLst>
              <a:ext uri="{FF2B5EF4-FFF2-40B4-BE49-F238E27FC236}">
                <a16:creationId xmlns:a16="http://schemas.microsoft.com/office/drawing/2014/main" id="{D4967DCA-7669-49F9-A658-8E70FD0991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2800" y="1713600"/>
            <a:ext cx="6105600" cy="34488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20">
            <a:extLst>
              <a:ext uri="{FF2B5EF4-FFF2-40B4-BE49-F238E27FC236}">
                <a16:creationId xmlns:a16="http://schemas.microsoft.com/office/drawing/2014/main" id="{26989E0A-3159-456E-8FF7-4A7FA0348C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-195445" y="2691537"/>
            <a:ext cx="1367759" cy="2240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pt-BR" dirty="0"/>
              <a:t>JANEIRO 2019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D14B1311-0417-45F1-9983-D3ECF2644E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09462" y="2833431"/>
            <a:ext cx="3607643" cy="8337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defRPr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Digitar seu título aqui nesse campo</a:t>
            </a:r>
          </a:p>
        </p:txBody>
      </p:sp>
      <p:sp>
        <p:nvSpPr>
          <p:cNvPr id="18" name="Espaço Reservado para Texto 16">
            <a:extLst>
              <a:ext uri="{FF2B5EF4-FFF2-40B4-BE49-F238E27FC236}">
                <a16:creationId xmlns:a16="http://schemas.microsoft.com/office/drawing/2014/main" id="{34CD557F-3E3F-43FE-AAD8-486BF7897E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09462" y="3955431"/>
            <a:ext cx="3496729" cy="262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E51E3C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Digitar seu subtítulo aqui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817470E-A528-433B-BD72-A4E57D729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08888" y="4235210"/>
            <a:ext cx="3608217" cy="942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 err="1">
                <a:latin typeface="Montserrat" panose="00000500000000000000" pitchFamily="2" charset="0"/>
              </a:rPr>
              <a:t>Mondwd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jqwod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dsoa</a:t>
            </a:r>
            <a:r>
              <a:rPr lang="pt-BR" dirty="0">
                <a:latin typeface="Montserrat" panose="00000500000000000000" pitchFamily="2" charset="0"/>
              </a:rPr>
              <a:t> os </a:t>
            </a:r>
            <a:r>
              <a:rPr lang="pt-BR" dirty="0" err="1">
                <a:latin typeface="Montserrat" panose="00000500000000000000" pitchFamily="2" charset="0"/>
              </a:rPr>
              <a:t>wdwo</a:t>
            </a:r>
            <a:r>
              <a:rPr lang="pt-BR" dirty="0">
                <a:latin typeface="Montserrat" panose="00000500000000000000" pitchFamily="2" charset="0"/>
              </a:rPr>
              <a:t> das </a:t>
            </a:r>
            <a:r>
              <a:rPr lang="pt-BR" dirty="0" err="1">
                <a:latin typeface="Montserrat" panose="00000500000000000000" pitchFamily="2" charset="0"/>
              </a:rPr>
              <a:t>oswo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szoas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osaowo</a:t>
            </a:r>
            <a:r>
              <a:rPr lang="pt-BR" dirty="0">
                <a:latin typeface="Montserrat" panose="00000500000000000000" pitchFamily="2" charset="0"/>
              </a:rPr>
              <a:t> soas </a:t>
            </a:r>
            <a:r>
              <a:rPr lang="pt-BR" dirty="0" err="1">
                <a:latin typeface="Montserrat" panose="00000500000000000000" pitchFamily="2" charset="0"/>
              </a:rPr>
              <a:t>dsaso</a:t>
            </a:r>
            <a:r>
              <a:rPr lang="pt-BR" dirty="0">
                <a:latin typeface="Montserrat" panose="00000500000000000000" pitchFamily="2" charset="0"/>
              </a:rPr>
              <a:t> </a:t>
            </a:r>
            <a:r>
              <a:rPr lang="pt-BR" dirty="0" err="1">
                <a:latin typeface="Montserrat" panose="00000500000000000000" pitchFamily="2" charset="0"/>
              </a:rPr>
              <a:t>owq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2155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908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jangoproject.com/start/overview/" TargetMode="Externa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python.org/download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>
          <a:xfrm rot="16200000">
            <a:off x="-519621" y="3001749"/>
            <a:ext cx="2016112" cy="224055"/>
          </a:xfrm>
        </p:spPr>
        <p:txBody>
          <a:bodyPr/>
          <a:lstStyle/>
          <a:p>
            <a:r>
              <a:rPr lang="pt-BR" dirty="0"/>
              <a:t>JULHO DE 2022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168812" y="73243"/>
            <a:ext cx="10986868" cy="103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pt-BR" altLang="pt-BR" sz="2400" b="1" dirty="0">
                <a:latin typeface="Cavolini" panose="020B0502040204020203" pitchFamily="66" charset="0"/>
                <a:cs typeface="Cavolini" panose="020B0502040204020203" pitchFamily="66" charset="0"/>
              </a:rPr>
              <a:t>ESCOLA E FACULDADE DE TECNOLOGIA SENAI ROBERTO MANGE</a:t>
            </a:r>
          </a:p>
          <a:p>
            <a:pPr marL="0" indent="0" algn="ctr" eaLnBrk="1" hangingPunct="1">
              <a:buFontTx/>
              <a:buNone/>
            </a:pPr>
            <a:r>
              <a:rPr lang="pt-BR" altLang="pt-BR" sz="2400" b="1" u="sng" dirty="0">
                <a:solidFill>
                  <a:srgbClr val="C00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DESENVOLVIMENTO DE SISTEMAS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1595E-EC96-4721-9EC2-27EC32D9B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37" y="1113075"/>
            <a:ext cx="9373532" cy="50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16. Abra o endereço web do servidor e verifique se a página padrão do django irá aparecer:</a:t>
            </a: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D83239-A72F-09A1-AF82-03F7F0050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60" y="1850119"/>
            <a:ext cx="8205926" cy="434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17. Abra o endereço web com o ‘/admin’ para poder ter acesso à tela de administração: 127.0.0.1:8000/admin</a:t>
            </a:r>
          </a:p>
          <a:p>
            <a:r>
              <a:rPr lang="pt-BR" dirty="0">
                <a:sym typeface="Wingdings" panose="05000000000000000000" pitchFamily="2" charset="2"/>
              </a:rPr>
              <a:t>18. Digite o seu usuário criado (nome de usuário e não e-mail) e a senha: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19. Pronto, seu projeto está criado e preparado para o seus próximos desenvolvimentos! </a:t>
            </a:r>
          </a:p>
          <a:p>
            <a:r>
              <a:rPr lang="pt-BR" dirty="0">
                <a:sym typeface="Wingdings" panose="05000000000000000000" pitchFamily="2" charset="2"/>
              </a:rPr>
              <a:t>20. Toda vez que quiser parar o servidor, basta clicar no terminal do VSCode e digitar Ctrl + C</a:t>
            </a: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BE5AE4-E066-EA98-3487-D0C80F69F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31" y="2210639"/>
            <a:ext cx="10139113" cy="28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8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AGOSTO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786993-23B3-171F-4514-BC483F8B5630}"/>
              </a:ext>
            </a:extLst>
          </p:cNvPr>
          <p:cNvSpPr txBox="1"/>
          <p:nvPr/>
        </p:nvSpPr>
        <p:spPr>
          <a:xfrm>
            <a:off x="949246" y="917303"/>
            <a:ext cx="10293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altLang="pt-BR" sz="3200" b="1" dirty="0"/>
              <a:t>DJANGO FRAMEWORK</a:t>
            </a:r>
            <a:endParaRPr lang="pt-BR" sz="32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907481-FEC5-6ACF-321A-0D3879DE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659054"/>
            <a:ext cx="11480799" cy="37736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C3A2D10-73E2-6D61-99CA-FD7649247EEB}"/>
              </a:ext>
            </a:extLst>
          </p:cNvPr>
          <p:cNvSpPr txBox="1"/>
          <p:nvPr/>
        </p:nvSpPr>
        <p:spPr>
          <a:xfrm>
            <a:off x="3563202" y="5739020"/>
            <a:ext cx="6105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https://www.djangoproject.com/start/overview/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95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6774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SETUP DA MÁQUINA PARA UTILIZAÇÃO DO FRAMEWORK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b="1" dirty="0"/>
              <a:t>py --version</a:t>
            </a:r>
            <a:r>
              <a:rPr lang="pt-BR" dirty="0"/>
              <a:t>  </a:t>
            </a:r>
            <a:r>
              <a:rPr lang="pt-BR" dirty="0">
                <a:sym typeface="Wingdings" panose="05000000000000000000" pitchFamily="2" charset="2"/>
              </a:rPr>
              <a:t> verifique se possui instalado o python, caso não possua faça o donwload em: </a:t>
            </a:r>
            <a:r>
              <a:rPr lang="pt-BR" dirty="0">
                <a:sym typeface="Wingdings" panose="05000000000000000000" pitchFamily="2" charset="2"/>
                <a:hlinkClick r:id="rId4"/>
              </a:rPr>
              <a:t>https://www.python.org/downloads/</a:t>
            </a: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b="1" dirty="0">
                <a:sym typeface="Wingdings" panose="05000000000000000000" pitchFamily="2" charset="2"/>
              </a:rPr>
              <a:t>pip --version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verifique</a:t>
            </a:r>
            <a:r>
              <a:rPr lang="en-US" dirty="0">
                <a:sym typeface="Wingdings" panose="05000000000000000000" pitchFamily="2" charset="2"/>
              </a:rPr>
              <a:t> se </a:t>
            </a:r>
            <a:r>
              <a:rPr lang="en-US" dirty="0" err="1">
                <a:sym typeface="Wingdings" panose="05000000000000000000" pitchFamily="2" charset="2"/>
              </a:rPr>
              <a:t>possui</a:t>
            </a:r>
            <a:r>
              <a:rPr lang="en-US" dirty="0">
                <a:sym typeface="Wingdings" panose="05000000000000000000" pitchFamily="2" charset="2"/>
              </a:rPr>
              <a:t> o pip </a:t>
            </a:r>
            <a:r>
              <a:rPr lang="en-US" dirty="0" err="1">
                <a:sym typeface="Wingdings" panose="05000000000000000000" pitchFamily="2" charset="2"/>
              </a:rPr>
              <a:t>reconhecido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pelo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seu</a:t>
            </a:r>
            <a:r>
              <a:rPr lang="en-US" dirty="0">
                <a:sym typeface="Wingdings" panose="05000000000000000000" pitchFamily="2" charset="2"/>
              </a:rPr>
              <a:t> Sistema </a:t>
            </a:r>
            <a:r>
              <a:rPr lang="en-US" dirty="0" err="1">
                <a:sym typeface="Wingdings" panose="05000000000000000000" pitchFamily="2" charset="2"/>
              </a:rPr>
              <a:t>operacional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Caso o pip </a:t>
            </a:r>
            <a:r>
              <a:rPr lang="en-US" dirty="0" err="1">
                <a:sym typeface="Wingdings" panose="05000000000000000000" pitchFamily="2" charset="2"/>
              </a:rPr>
              <a:t>não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esteja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reconhecido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vá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até</a:t>
            </a:r>
            <a:r>
              <a:rPr lang="en-US" dirty="0">
                <a:sym typeface="Wingdings" panose="05000000000000000000" pitchFamily="2" charset="2"/>
              </a:rPr>
              <a:t> o local </a:t>
            </a:r>
            <a:r>
              <a:rPr lang="en-US" dirty="0" err="1">
                <a:sym typeface="Wingdings" panose="05000000000000000000" pitchFamily="2" charset="2"/>
              </a:rPr>
              <a:t>onde</a:t>
            </a:r>
            <a:r>
              <a:rPr lang="en-US" dirty="0">
                <a:sym typeface="Wingdings" panose="05000000000000000000" pitchFamily="2" charset="2"/>
              </a:rPr>
              <a:t> o python </a:t>
            </a:r>
            <a:r>
              <a:rPr lang="en-US" dirty="0" err="1">
                <a:sym typeface="Wingdings" panose="05000000000000000000" pitchFamily="2" charset="2"/>
              </a:rPr>
              <a:t>está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instalado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geralmente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: </a:t>
            </a:r>
          </a:p>
          <a:p>
            <a:r>
              <a:rPr lang="en-US" dirty="0">
                <a:sym typeface="Wingdings" panose="05000000000000000000" pitchFamily="2" charset="2"/>
              </a:rPr>
              <a:t>C:\Users\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SEU_USUARIO_LOGADO</a:t>
            </a:r>
            <a:r>
              <a:rPr lang="en-US" dirty="0">
                <a:sym typeface="Wingdings" panose="05000000000000000000" pitchFamily="2" charset="2"/>
              </a:rPr>
              <a:t>\AppData\Local\Programs\Python\SUA_VERSAO_DE_PYTHON\Scripts</a:t>
            </a: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0D17FE-6D7D-3D10-FD24-533907F9EB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9932" b="2122"/>
          <a:stretch/>
        </p:blipFill>
        <p:spPr>
          <a:xfrm>
            <a:off x="4906735" y="1776115"/>
            <a:ext cx="2981970" cy="51275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3164E65-DBB2-BEA2-B767-45E508A64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851" y="2643303"/>
            <a:ext cx="6477000" cy="485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123C89C-97A7-1AC6-7C8D-75DFBCAFF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9" t="4892" r="29350"/>
          <a:stretch/>
        </p:blipFill>
        <p:spPr>
          <a:xfrm>
            <a:off x="521533" y="3905380"/>
            <a:ext cx="4208016" cy="195580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C64A4C-68C7-A51D-0B94-D297A9251F03}"/>
              </a:ext>
            </a:extLst>
          </p:cNvPr>
          <p:cNvSpPr txBox="1"/>
          <p:nvPr/>
        </p:nvSpPr>
        <p:spPr>
          <a:xfrm>
            <a:off x="353789" y="5861189"/>
            <a:ext cx="59493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Obs.: </a:t>
            </a:r>
            <a:r>
              <a:rPr lang="en-US" sz="1400" dirty="0" err="1">
                <a:sym typeface="Wingdings" panose="05000000000000000000" pitchFamily="2" charset="2"/>
              </a:rPr>
              <a:t>caso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não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esteja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visualizando</a:t>
            </a:r>
            <a:r>
              <a:rPr lang="en-US" sz="1400" dirty="0">
                <a:sym typeface="Wingdings" panose="05000000000000000000" pitchFamily="2" charset="2"/>
              </a:rPr>
              <a:t> a pasta </a:t>
            </a:r>
            <a:r>
              <a:rPr lang="en-US" sz="1400" dirty="0" err="1">
                <a:sym typeface="Wingdings" panose="05000000000000000000" pitchFamily="2" charset="2"/>
              </a:rPr>
              <a:t>AppData</a:t>
            </a:r>
            <a:r>
              <a:rPr lang="en-US" sz="1400" dirty="0">
                <a:sym typeface="Wingdings" panose="05000000000000000000" pitchFamily="2" charset="2"/>
              </a:rPr>
              <a:t>, </a:t>
            </a:r>
            <a:r>
              <a:rPr lang="en-US" sz="1400" dirty="0" err="1">
                <a:sym typeface="Wingdings" panose="05000000000000000000" pitchFamily="2" charset="2"/>
              </a:rPr>
              <a:t>habilite</a:t>
            </a:r>
            <a:r>
              <a:rPr lang="en-US" sz="1400" dirty="0">
                <a:sym typeface="Wingdings" panose="05000000000000000000" pitchFamily="2" charset="2"/>
              </a:rPr>
              <a:t> a </a:t>
            </a:r>
            <a:r>
              <a:rPr lang="en-US" sz="1400" dirty="0" err="1">
                <a:sym typeface="Wingdings" panose="05000000000000000000" pitchFamily="2" charset="2"/>
              </a:rPr>
              <a:t>exibição</a:t>
            </a:r>
            <a:r>
              <a:rPr lang="en-US" sz="1400" dirty="0">
                <a:sym typeface="Wingdings" panose="05000000000000000000" pitchFamily="2" charset="2"/>
              </a:rPr>
              <a:t> de pastas </a:t>
            </a:r>
            <a:r>
              <a:rPr lang="en-US" sz="1400" dirty="0" err="1">
                <a:sym typeface="Wingdings" panose="05000000000000000000" pitchFamily="2" charset="2"/>
              </a:rPr>
              <a:t>ocultas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em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seu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>
                <a:sym typeface="Wingdings" panose="05000000000000000000" pitchFamily="2" charset="2"/>
              </a:rPr>
              <a:t>computador</a:t>
            </a:r>
            <a:r>
              <a:rPr lang="en-US" sz="1400" dirty="0">
                <a:sym typeface="Wingdings" panose="05000000000000000000" pitchFamily="2" charset="2"/>
              </a:rPr>
              <a:t>.</a:t>
            </a:r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7881757-37C6-1FC2-FE7F-40999A10D06C}"/>
              </a:ext>
            </a:extLst>
          </p:cNvPr>
          <p:cNvSpPr txBox="1"/>
          <p:nvPr/>
        </p:nvSpPr>
        <p:spPr>
          <a:xfrm>
            <a:off x="5153508" y="3842985"/>
            <a:ext cx="5949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4. </a:t>
            </a:r>
            <a:r>
              <a:rPr lang="en-US" dirty="0" err="1">
                <a:sym typeface="Wingdings" panose="05000000000000000000" pitchFamily="2" charset="2"/>
              </a:rPr>
              <a:t>Copie</a:t>
            </a:r>
            <a:r>
              <a:rPr lang="en-US" dirty="0">
                <a:sym typeface="Wingdings" panose="05000000000000000000" pitchFamily="2" charset="2"/>
              </a:rPr>
              <a:t> o </a:t>
            </a:r>
            <a:r>
              <a:rPr lang="en-US" dirty="0" err="1">
                <a:sym typeface="Wingdings" panose="05000000000000000000" pitchFamily="2" charset="2"/>
              </a:rPr>
              <a:t>caminho</a:t>
            </a:r>
            <a:r>
              <a:rPr lang="en-US" dirty="0">
                <a:sym typeface="Wingdings" panose="05000000000000000000" pitchFamily="2" charset="2"/>
              </a:rPr>
              <a:t> da pasta </a:t>
            </a:r>
            <a:r>
              <a:rPr lang="en-US" dirty="0" err="1">
                <a:sym typeface="Wingdings" panose="05000000000000000000" pitchFamily="2" charset="2"/>
              </a:rPr>
              <a:t>onde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está</a:t>
            </a:r>
            <a:r>
              <a:rPr lang="en-US" dirty="0">
                <a:sym typeface="Wingdings" panose="05000000000000000000" pitchFamily="2" charset="2"/>
              </a:rPr>
              <a:t> o pip.exe e </a:t>
            </a:r>
            <a:r>
              <a:rPr lang="en-US" dirty="0" err="1">
                <a:sym typeface="Wingdings" panose="05000000000000000000" pitchFamily="2" charset="2"/>
              </a:rPr>
              <a:t>cole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variáveis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ambiente</a:t>
            </a:r>
            <a:r>
              <a:rPr lang="en-US" dirty="0">
                <a:sym typeface="Wingdings" panose="05000000000000000000" pitchFamily="2" charset="2"/>
              </a:rPr>
              <a:t> do </a:t>
            </a:r>
            <a:r>
              <a:rPr lang="en-US" dirty="0" err="1">
                <a:sym typeface="Wingdings" panose="05000000000000000000" pitchFamily="2" charset="2"/>
              </a:rPr>
              <a:t>seu</a:t>
            </a:r>
            <a:r>
              <a:rPr lang="en-US" dirty="0">
                <a:sym typeface="Wingdings" panose="05000000000000000000" pitchFamily="2" charset="2"/>
              </a:rPr>
              <a:t> Sistema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Path:</a:t>
            </a:r>
          </a:p>
          <a:p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E814D40-308D-8506-7632-5E48DC1D7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7078" y="4419322"/>
            <a:ext cx="4941997" cy="23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6774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SETUP DA MÁQUINA PARA UTILIZAÇÃO DO FRAMEWORK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5.  Abra o powershell em permissão de administrador e execute o comando: </a:t>
            </a:r>
            <a:r>
              <a:rPr lang="pt-BR" b="1" i="0" dirty="0">
                <a:solidFill>
                  <a:srgbClr val="0101FD"/>
                </a:solidFill>
                <a:effectLst/>
                <a:latin typeface="SFMono-Regular"/>
              </a:rPr>
              <a:t>Set-ExecutionPolicy</a:t>
            </a:r>
            <a:r>
              <a:rPr lang="pt-BR" b="1" i="0" dirty="0">
                <a:solidFill>
                  <a:srgbClr val="006881"/>
                </a:solidFill>
                <a:effectLst/>
                <a:latin typeface="SFMono-Regular"/>
              </a:rPr>
              <a:t> –ExecutionPolicy Unrestricted</a:t>
            </a:r>
            <a:endParaRPr lang="pt-BR" b="1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r>
              <a:rPr lang="en-US" dirty="0" err="1">
                <a:sym typeface="Wingdings" panose="05000000000000000000" pitchFamily="2" charset="2"/>
              </a:rPr>
              <a:t>Digite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tecla</a:t>
            </a:r>
            <a:r>
              <a:rPr lang="en-US" dirty="0">
                <a:sym typeface="Wingdings" panose="05000000000000000000" pitchFamily="2" charset="2"/>
              </a:rPr>
              <a:t> A e </a:t>
            </a:r>
            <a:r>
              <a:rPr lang="en-US" dirty="0" err="1">
                <a:sym typeface="Wingdings" panose="05000000000000000000" pitchFamily="2" charset="2"/>
              </a:rPr>
              <a:t>depois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dê</a:t>
            </a:r>
            <a:r>
              <a:rPr lang="en-US" dirty="0">
                <a:sym typeface="Wingdings" panose="05000000000000000000" pitchFamily="2" charset="2"/>
              </a:rPr>
              <a:t> Enter</a:t>
            </a: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r>
              <a:rPr lang="en-US" dirty="0">
                <a:sym typeface="Wingdings" panose="05000000000000000000" pitchFamily="2" charset="2"/>
              </a:rPr>
              <a:t>Essa </a:t>
            </a:r>
            <a:r>
              <a:rPr lang="en-US" dirty="0" err="1">
                <a:sym typeface="Wingdings" panose="05000000000000000000" pitchFamily="2" charset="2"/>
              </a:rPr>
              <a:t>configuração</a:t>
            </a:r>
            <a:r>
              <a:rPr lang="en-US" dirty="0">
                <a:sym typeface="Wingdings" panose="05000000000000000000" pitchFamily="2" charset="2"/>
              </a:rPr>
              <a:t> é </a:t>
            </a:r>
            <a:r>
              <a:rPr lang="en-US" dirty="0" err="1">
                <a:sym typeface="Wingdings" panose="05000000000000000000" pitchFamily="2" charset="2"/>
              </a:rPr>
              <a:t>importante</a:t>
            </a:r>
            <a:r>
              <a:rPr lang="en-US" dirty="0">
                <a:sym typeface="Wingdings" panose="05000000000000000000" pitchFamily="2" charset="2"/>
              </a:rPr>
              <a:t> para o windows </a:t>
            </a:r>
            <a:r>
              <a:rPr lang="en-US" dirty="0" err="1">
                <a:sym typeface="Wingdings" panose="05000000000000000000" pitchFamily="2" charset="2"/>
              </a:rPr>
              <a:t>permitir</a:t>
            </a:r>
            <a:r>
              <a:rPr lang="en-US" dirty="0">
                <a:sym typeface="Wingdings" panose="05000000000000000000" pitchFamily="2" charset="2"/>
              </a:rPr>
              <a:t> a </a:t>
            </a:r>
            <a:r>
              <a:rPr lang="en-US" dirty="0" err="1">
                <a:sym typeface="Wingdings" panose="05000000000000000000" pitchFamily="2" charset="2"/>
              </a:rPr>
              <a:t>execução</a:t>
            </a:r>
            <a:r>
              <a:rPr lang="en-US" dirty="0">
                <a:sym typeface="Wingdings" panose="05000000000000000000" pitchFamily="2" charset="2"/>
              </a:rPr>
              <a:t> do script de </a:t>
            </a:r>
            <a:r>
              <a:rPr lang="en-US" dirty="0" err="1">
                <a:sym typeface="Wingdings" panose="05000000000000000000" pitchFamily="2" charset="2"/>
              </a:rPr>
              <a:t>ativação</a:t>
            </a:r>
            <a:r>
              <a:rPr lang="en-US" dirty="0">
                <a:sym typeface="Wingdings" panose="05000000000000000000" pitchFamily="2" charset="2"/>
              </a:rPr>
              <a:t> da pasta </a:t>
            </a:r>
            <a:r>
              <a:rPr lang="en-US" dirty="0" err="1">
                <a:sym typeface="Wingdings" panose="05000000000000000000" pitchFamily="2" charset="2"/>
              </a:rPr>
              <a:t>venv</a:t>
            </a:r>
            <a:r>
              <a:rPr lang="en-US" dirty="0">
                <a:sym typeface="Wingdings" panose="05000000000000000000" pitchFamily="2" charset="2"/>
              </a:rPr>
              <a:t> que </a:t>
            </a:r>
            <a:r>
              <a:rPr lang="en-US" dirty="0" err="1">
                <a:sym typeface="Wingdings" panose="05000000000000000000" pitchFamily="2" charset="2"/>
              </a:rPr>
              <a:t>será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usada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nossos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projetos</a:t>
            </a:r>
            <a:r>
              <a:rPr lang="en-US" dirty="0">
                <a:sym typeface="Wingdings" panose="05000000000000000000" pitchFamily="2" charset="2"/>
              </a:rPr>
              <a:t>. Caso </a:t>
            </a:r>
            <a:r>
              <a:rPr lang="en-US" dirty="0" err="1">
                <a:sym typeface="Wingdings" panose="05000000000000000000" pitchFamily="2" charset="2"/>
              </a:rPr>
              <a:t>queira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voltar</a:t>
            </a:r>
            <a:r>
              <a:rPr lang="en-US" dirty="0">
                <a:sym typeface="Wingdings" panose="05000000000000000000" pitchFamily="2" charset="2"/>
              </a:rPr>
              <a:t> as </a:t>
            </a:r>
            <a:r>
              <a:rPr lang="en-US" dirty="0" err="1">
                <a:sym typeface="Wingdings" panose="05000000000000000000" pitchFamily="2" charset="2"/>
              </a:rPr>
              <a:t>configurações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normais</a:t>
            </a:r>
            <a:r>
              <a:rPr lang="en-US" dirty="0">
                <a:sym typeface="Wingdings" panose="05000000000000000000" pitchFamily="2" charset="2"/>
              </a:rPr>
              <a:t> do windows basta </a:t>
            </a:r>
            <a:r>
              <a:rPr lang="en-US" dirty="0" err="1">
                <a:sym typeface="Wingdings" panose="05000000000000000000" pitchFamily="2" charset="2"/>
              </a:rPr>
              <a:t>dar</a:t>
            </a:r>
            <a:r>
              <a:rPr lang="en-US" dirty="0">
                <a:sym typeface="Wingdings" panose="05000000000000000000" pitchFamily="2" charset="2"/>
              </a:rPr>
              <a:t> o </a:t>
            </a:r>
            <a:r>
              <a:rPr lang="en-US" dirty="0" err="1">
                <a:sym typeface="Wingdings" panose="05000000000000000000" pitchFamily="2" charset="2"/>
              </a:rPr>
              <a:t>mesmo</a:t>
            </a:r>
            <a:r>
              <a:rPr lang="en-US" dirty="0">
                <a:sym typeface="Wingdings" panose="05000000000000000000" pitchFamily="2" charset="2"/>
              </a:rPr>
              <a:t> commando </a:t>
            </a:r>
            <a:r>
              <a:rPr lang="en-US" dirty="0" err="1">
                <a:sym typeface="Wingdings" panose="05000000000000000000" pitchFamily="2" charset="2"/>
              </a:rPr>
              <a:t>porém</a:t>
            </a:r>
            <a:r>
              <a:rPr lang="en-US" dirty="0">
                <a:sym typeface="Wingdings" panose="05000000000000000000" pitchFamily="2" charset="2"/>
              </a:rPr>
              <a:t> com a </a:t>
            </a:r>
            <a:r>
              <a:rPr lang="en-US" dirty="0" err="1">
                <a:sym typeface="Wingdings" panose="05000000000000000000" pitchFamily="2" charset="2"/>
              </a:rPr>
              <a:t>palavra</a:t>
            </a:r>
            <a:r>
              <a:rPr lang="en-US" dirty="0">
                <a:sym typeface="Wingdings" panose="05000000000000000000" pitchFamily="2" charset="2"/>
              </a:rPr>
              <a:t> Restricted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substituição</a:t>
            </a:r>
            <a:r>
              <a:rPr lang="en-US" dirty="0">
                <a:sym typeface="Wingdings" panose="05000000000000000000" pitchFamily="2" charset="2"/>
              </a:rPr>
              <a:t> da Unrestricted</a:t>
            </a: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 startAt="6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05EA86-11E0-EBBC-79AF-A063EAE89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47" y="1958991"/>
            <a:ext cx="7648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Crie uma pasta em seu computador (usar pastas direto de pendrive pode acarretar erros) e abra-a com o VSCODE</a:t>
            </a: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r>
              <a:rPr lang="pt-BR" dirty="0">
                <a:sym typeface="Wingdings" panose="05000000000000000000" pitchFamily="2" charset="2"/>
              </a:rPr>
              <a:t>Abra o terminal do VSCODE para poder executar os comandos (View --&gt; Terminal) ou apenas ( Ctrl + J )</a:t>
            </a: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r>
              <a:rPr lang="pt-BR" b="1" dirty="0">
                <a:sym typeface="Wingdings" panose="05000000000000000000" pitchFamily="2" charset="2"/>
              </a:rPr>
              <a:t>py –m venv venv</a:t>
            </a:r>
            <a:r>
              <a:rPr lang="pt-BR" dirty="0">
                <a:sym typeface="Wingdings" panose="05000000000000000000" pitchFamily="2" charset="2"/>
              </a:rPr>
              <a:t> cria a pasta venv que vai servir para ser o repositório local de todas as dependências e bibliotecas do seu projeto (para quem já trabalhou com framework frontend, esta pasta vai ser</a:t>
            </a:r>
          </a:p>
          <a:p>
            <a:r>
              <a:rPr lang="pt-BR" dirty="0">
                <a:sym typeface="Wingdings" panose="05000000000000000000" pitchFamily="2" charset="2"/>
              </a:rPr>
              <a:t>       como se fosse a node_modules do seu backend)</a:t>
            </a: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FontTx/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D13C26E-F591-C6A1-FC93-7665EA601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12" y="2493961"/>
            <a:ext cx="4025422" cy="290858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A733E65-7BCE-71AF-7173-C8C9B04CE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122" y="2789601"/>
            <a:ext cx="54864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4.  Para ativar a venv, digite o caminho da imagem abaixo e tecle Enter (para facilitar a digitação digite ‘v’ depois use a tecla ‘tab’ para fazer o terminal completar o comando, da mesma forma digite ‘s’ + ‘tab’ e depois ‘a’ + ‘tab’): 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5. </a:t>
            </a:r>
            <a:r>
              <a:rPr lang="pt-BR" b="1" dirty="0"/>
              <a:t>pip install django</a:t>
            </a:r>
            <a:r>
              <a:rPr lang="pt-BR" dirty="0">
                <a:sym typeface="Wingdings" panose="05000000000000000000" pitchFamily="2" charset="2"/>
              </a:rPr>
              <a:t> Instale o django em sua venv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6. </a:t>
            </a:r>
            <a:r>
              <a:rPr lang="pt-BR" b="1" dirty="0">
                <a:sym typeface="Wingdings" panose="05000000000000000000" pitchFamily="2" charset="2"/>
              </a:rPr>
              <a:t>pip install djangorestframework django-cors-headers django-filter   </a:t>
            </a:r>
            <a:r>
              <a:rPr lang="pt-BR" dirty="0">
                <a:sym typeface="Wingdings" panose="05000000000000000000" pitchFamily="2" charset="2"/>
              </a:rPr>
              <a:t>instalação das bibliotecas principais para django funcionar como uma api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7.  </a:t>
            </a:r>
            <a:r>
              <a:rPr lang="pt-BR" b="1" dirty="0">
                <a:sym typeface="Wingdings" panose="05000000000000000000" pitchFamily="2" charset="2"/>
              </a:rPr>
              <a:t>django-admin startproject NOME_DO_PROJETO .</a:t>
            </a:r>
            <a:r>
              <a:rPr lang="pt-BR" dirty="0">
                <a:sym typeface="Wingdings" panose="05000000000000000000" pitchFamily="2" charset="2"/>
              </a:rPr>
              <a:t> (dê espaço e digite o ponto p/ criar na raiz do diretório)  Criação do projeto. 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B0F78D-D52D-4282-214F-BEEDBD68D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76" y="2199051"/>
            <a:ext cx="4086225" cy="590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A8CDCF-99C9-6CC2-883F-8075A834D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13" y="5190260"/>
            <a:ext cx="83343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2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93216" y="1252797"/>
            <a:ext cx="113127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8.  </a:t>
            </a:r>
            <a:r>
              <a:rPr lang="pt-BR" b="1" dirty="0">
                <a:sym typeface="Wingdings" panose="05000000000000000000" pitchFamily="2" charset="2"/>
              </a:rPr>
              <a:t>django-admin startapp NOME_DO_APP</a:t>
            </a:r>
            <a:r>
              <a:rPr lang="pt-BR" dirty="0">
                <a:sym typeface="Wingdings" panose="05000000000000000000" pitchFamily="2" charset="2"/>
              </a:rPr>
              <a:t>  (sem ponto!)  Criação do app do seu projeto 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9. Abra o arquivo </a:t>
            </a:r>
            <a:r>
              <a:rPr lang="pt-BR" b="1" i="1" dirty="0">
                <a:sym typeface="Wingdings" panose="05000000000000000000" pitchFamily="2" charset="2"/>
              </a:rPr>
              <a:t>settings.</a:t>
            </a:r>
            <a:r>
              <a:rPr lang="pt-BR" b="1" dirty="0">
                <a:sym typeface="Wingdings" panose="05000000000000000000" pitchFamily="2" charset="2"/>
              </a:rPr>
              <a:t>py</a:t>
            </a:r>
            <a:r>
              <a:rPr lang="pt-BR" dirty="0">
                <a:sym typeface="Wingdings" panose="05000000000000000000" pitchFamily="2" charset="2"/>
              </a:rPr>
              <a:t> que está localizado dentro da pasta do seu projeto (pasta do projeto e não do app)</a:t>
            </a:r>
          </a:p>
          <a:p>
            <a:r>
              <a:rPr lang="pt-BR" dirty="0">
                <a:sym typeface="Wingdings" panose="05000000000000000000" pitchFamily="2" charset="2"/>
              </a:rPr>
              <a:t>10. Em </a:t>
            </a:r>
            <a:r>
              <a:rPr lang="pt-BR" b="1" i="1" dirty="0">
                <a:sym typeface="Wingdings" panose="05000000000000000000" pitchFamily="2" charset="2"/>
              </a:rPr>
              <a:t>INSTALLED_APPS</a:t>
            </a:r>
            <a:r>
              <a:rPr lang="pt-BR" dirty="0">
                <a:sym typeface="Wingdings" panose="05000000000000000000" pitchFamily="2" charset="2"/>
              </a:rPr>
              <a:t> adicione o nome dado ao seu APP para que o mesmo passe a ser utilizado no projeto e</a:t>
            </a: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CC1BCD-D9E2-3961-2186-46F72F0B2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17" y="1592657"/>
            <a:ext cx="5647304" cy="10360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079985E-4504-08CD-09C6-763E79452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02"/>
          <a:stretch/>
        </p:blipFill>
        <p:spPr>
          <a:xfrm>
            <a:off x="5510818" y="3234861"/>
            <a:ext cx="4459550" cy="360914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C41BCB-6965-5E78-9B43-C5B6355A3D4C}"/>
              </a:ext>
            </a:extLst>
          </p:cNvPr>
          <p:cNvSpPr txBox="1"/>
          <p:nvPr/>
        </p:nvSpPr>
        <p:spPr>
          <a:xfrm>
            <a:off x="1140421" y="3214985"/>
            <a:ext cx="45731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também as demais bibliotecas necessárias para trabalhar com o django como API: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rest_framework </a:t>
            </a:r>
            <a:r>
              <a:rPr lang="pt-BR" dirty="0">
                <a:sym typeface="Wingdings" panose="05000000000000000000" pitchFamily="2" charset="2"/>
              </a:rPr>
              <a:t> biblioteca API REST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b="1" dirty="0">
                <a:sym typeface="Wingdings" panose="05000000000000000000" pitchFamily="2" charset="2"/>
              </a:rPr>
              <a:t>cors_headers</a:t>
            </a:r>
            <a:r>
              <a:rPr lang="pt-BR" dirty="0">
                <a:sym typeface="Wingdings" panose="05000000000000000000" pitchFamily="2" charset="2"/>
              </a:rPr>
              <a:t>  biblioteca para lidar com CORS (</a:t>
            </a:r>
            <a:r>
              <a:rPr lang="pt-BR" b="0" i="0" dirty="0">
                <a:solidFill>
                  <a:srgbClr val="202124"/>
                </a:solidFill>
                <a:effectLst/>
                <a:latin typeface="Google Sans"/>
              </a:rPr>
              <a:t>Cross-Origin Resource Sharing) necessário para permitir comunicação entre frontend e backend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2867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514408" y="1191976"/>
            <a:ext cx="113127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11. Adicionar a configuração da biblioteca Rest Framework relacionada com a permissão de acesso à API (neste caso AllowAny irá fazer com que todas as rotas da API sejam públicas).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13. </a:t>
            </a:r>
            <a:r>
              <a:rPr lang="pt-BR" b="1" dirty="0">
                <a:sym typeface="Wingdings" panose="05000000000000000000" pitchFamily="2" charset="2"/>
              </a:rPr>
              <a:t>py .\manage.py migrate </a:t>
            </a:r>
            <a:r>
              <a:rPr lang="pt-BR" dirty="0">
                <a:sym typeface="Wingdings" panose="05000000000000000000" pitchFamily="2" charset="2"/>
              </a:rPr>
              <a:t> Executa as migrações que foram </a:t>
            </a:r>
          </a:p>
          <a:p>
            <a:r>
              <a:rPr lang="pt-BR" dirty="0">
                <a:sym typeface="Wingdings" panose="05000000000000000000" pitchFamily="2" charset="2"/>
              </a:rPr>
              <a:t>preparadas anteriormente para o banco de dados.</a:t>
            </a:r>
            <a:endParaRPr lang="en-US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749B929-7E90-8C3D-123B-98485ECC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96" y="4012627"/>
            <a:ext cx="3487058" cy="27081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9E0EA5-7C60-5925-92C7-E77B01F482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66"/>
          <a:stretch/>
        </p:blipFill>
        <p:spPr>
          <a:xfrm>
            <a:off x="6719165" y="1537422"/>
            <a:ext cx="5057231" cy="219058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65540B0-BAAB-57C1-0E4F-43FAEF2C00A2}"/>
              </a:ext>
            </a:extLst>
          </p:cNvPr>
          <p:cNvSpPr txBox="1"/>
          <p:nvPr/>
        </p:nvSpPr>
        <p:spPr>
          <a:xfrm>
            <a:off x="521533" y="2070347"/>
            <a:ext cx="5406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12. </a:t>
            </a:r>
            <a:r>
              <a:rPr lang="pt-BR" b="1" dirty="0">
                <a:sym typeface="Wingdings" panose="05000000000000000000" pitchFamily="2" charset="2"/>
              </a:rPr>
              <a:t>py .\manage.py makemigrations </a:t>
            </a:r>
            <a:r>
              <a:rPr lang="pt-BR" dirty="0">
                <a:sym typeface="Wingdings" panose="05000000000000000000" pitchFamily="2" charset="2"/>
              </a:rPr>
              <a:t> Identifica se há migrações para serem feitas no seu banco de dados local sqlite, mas ainda não as executa, apenas as prepara. (toda vez que precisar usar o py .\manage.py basta também usar a digitação inicial e a tecla ‘tab’ para completar seu comando para facilitar, ou seja, digite ‘man’ + ‘tab’)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583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MAIO DE 2023</a:t>
            </a:r>
          </a:p>
          <a:p>
            <a:endParaRPr lang="pt-BR" dirty="0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 bwMode="auto">
          <a:xfrm>
            <a:off x="600462" y="858129"/>
            <a:ext cx="11070005" cy="587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6A982B-1A75-4782-97FD-B38417B53AAE}"/>
              </a:ext>
            </a:extLst>
          </p:cNvPr>
          <p:cNvGrpSpPr/>
          <p:nvPr/>
        </p:nvGrpSpPr>
        <p:grpSpPr>
          <a:xfrm>
            <a:off x="0" y="-25400"/>
            <a:ext cx="12192000" cy="896228"/>
            <a:chOff x="0" y="-25400"/>
            <a:chExt cx="12192000" cy="896228"/>
          </a:xfrm>
        </p:grpSpPr>
        <p:pic>
          <p:nvPicPr>
            <p:cNvPr id="7180" name="Picture 12" descr="White code icon - Free white code icons">
              <a:extLst>
                <a:ext uri="{FF2B5EF4-FFF2-40B4-BE49-F238E27FC236}">
                  <a16:creationId xmlns:a16="http://schemas.microsoft.com/office/drawing/2014/main" id="{38B53415-2AA2-4FBE-9FCF-CC4246702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E8BA22D-AF1F-4F02-B12B-8A5FA939FFE4}"/>
                </a:ext>
              </a:extLst>
            </p:cNvPr>
            <p:cNvSpPr/>
            <p:nvPr/>
          </p:nvSpPr>
          <p:spPr>
            <a:xfrm>
              <a:off x="1904682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2AFA748B-A3AD-4BBB-97C8-D8CADB5D255F}"/>
                </a:ext>
              </a:extLst>
            </p:cNvPr>
            <p:cNvSpPr/>
            <p:nvPr/>
          </p:nvSpPr>
          <p:spPr>
            <a:xfrm>
              <a:off x="0" y="-25337"/>
              <a:ext cx="707578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1" name="Picture 12" descr="White code icon - Free white code icons">
              <a:extLst>
                <a:ext uri="{FF2B5EF4-FFF2-40B4-BE49-F238E27FC236}">
                  <a16:creationId xmlns:a16="http://schemas.microsoft.com/office/drawing/2014/main" id="{BD05D5B8-F85F-4383-A369-43045C582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22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CEBA00C-9FA2-49DC-A7AF-B2FD0F91B11E}"/>
                </a:ext>
              </a:extLst>
            </p:cNvPr>
            <p:cNvSpPr/>
            <p:nvPr/>
          </p:nvSpPr>
          <p:spPr>
            <a:xfrm>
              <a:off x="430271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7D854D43-22E7-4F57-AEF0-63733D676B72}"/>
                </a:ext>
              </a:extLst>
            </p:cNvPr>
            <p:cNvSpPr/>
            <p:nvPr/>
          </p:nvSpPr>
          <p:spPr>
            <a:xfrm>
              <a:off x="250514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4" name="Picture 12" descr="White code icon - Free white code icons">
              <a:extLst>
                <a:ext uri="{FF2B5EF4-FFF2-40B4-BE49-F238E27FC236}">
                  <a16:creationId xmlns:a16="http://schemas.microsoft.com/office/drawing/2014/main" id="{A0FA5FFF-C513-44BC-BD95-5E2A36E1C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818" y="-12637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99747F5-2F0E-4616-A6A8-DE749577D10D}"/>
                </a:ext>
              </a:extLst>
            </p:cNvPr>
            <p:cNvSpPr/>
            <p:nvPr/>
          </p:nvSpPr>
          <p:spPr>
            <a:xfrm>
              <a:off x="6691600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B97318DD-CFFF-4E7F-9757-0BA6C62A703D}"/>
                </a:ext>
              </a:extLst>
            </p:cNvPr>
            <p:cNvSpPr/>
            <p:nvPr/>
          </p:nvSpPr>
          <p:spPr>
            <a:xfrm>
              <a:off x="4906734" y="-25337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7" name="Picture 12" descr="White code icon - Free white code icons">
              <a:extLst>
                <a:ext uri="{FF2B5EF4-FFF2-40B4-BE49-F238E27FC236}">
                  <a16:creationId xmlns:a16="http://schemas.microsoft.com/office/drawing/2014/main" id="{3873184F-0DB9-46B7-B6C8-0333AEC84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8704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706CCC63-51DC-49AF-8C13-A9195E2CD3CB}"/>
                </a:ext>
              </a:extLst>
            </p:cNvPr>
            <p:cNvSpPr/>
            <p:nvPr/>
          </p:nvSpPr>
          <p:spPr>
            <a:xfrm>
              <a:off x="9082186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6323417-65A1-49AA-92AD-86D7A65A4345}"/>
                </a:ext>
              </a:extLst>
            </p:cNvPr>
            <p:cNvSpPr/>
            <p:nvPr/>
          </p:nvSpPr>
          <p:spPr>
            <a:xfrm>
              <a:off x="7284620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0" name="Picture 12" descr="White code icon - Free white code icons">
              <a:extLst>
                <a:ext uri="{FF2B5EF4-FFF2-40B4-BE49-F238E27FC236}">
                  <a16:creationId xmlns:a16="http://schemas.microsoft.com/office/drawing/2014/main" id="{B9E0B3A0-C772-41A5-98A5-949E1AA03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732" y="-12700"/>
              <a:ext cx="1193482" cy="88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8451BEA6-5936-4A21-82C2-466F73BA2704}"/>
                </a:ext>
              </a:extLst>
            </p:cNvPr>
            <p:cNvSpPr/>
            <p:nvPr/>
          </p:nvSpPr>
          <p:spPr>
            <a:xfrm>
              <a:off x="11480214" y="-25400"/>
              <a:ext cx="711786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77E29063-4C0D-488B-8034-1489221ACE4C}"/>
                </a:ext>
              </a:extLst>
            </p:cNvPr>
            <p:cNvSpPr/>
            <p:nvPr/>
          </p:nvSpPr>
          <p:spPr>
            <a:xfrm>
              <a:off x="9682648" y="-25400"/>
              <a:ext cx="600462" cy="88346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7" name="CaixaDeTexto 2">
            <a:extLst>
              <a:ext uri="{FF2B5EF4-FFF2-40B4-BE49-F238E27FC236}">
                <a16:creationId xmlns:a16="http://schemas.microsoft.com/office/drawing/2014/main" id="{29345331-A95C-D2A7-CFE5-787D926BE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144" y="883465"/>
            <a:ext cx="73313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pt-BR" altLang="pt-BR" sz="1800" b="1" dirty="0">
                <a:solidFill>
                  <a:srgbClr val="FF0000"/>
                </a:solidFill>
              </a:rPr>
              <a:t>PASSOS PARA CRIAR O PROJETO EM DJANGO NO VSCODE</a:t>
            </a:r>
            <a:endParaRPr lang="pt-BR" altLang="pt-BR" sz="180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B9091BA-57EA-4503-BC69-84F1E1E3C1C9}"/>
              </a:ext>
            </a:extLst>
          </p:cNvPr>
          <p:cNvCxnSpPr>
            <a:cxnSpLocks/>
          </p:cNvCxnSpPr>
          <p:nvPr/>
        </p:nvCxnSpPr>
        <p:spPr>
          <a:xfrm>
            <a:off x="12094426" y="1544228"/>
            <a:ext cx="0" cy="441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BEFFB1-376B-6139-CD43-ED59E58D42F5}"/>
              </a:ext>
            </a:extLst>
          </p:cNvPr>
          <p:cNvSpPr txBox="1"/>
          <p:nvPr/>
        </p:nvSpPr>
        <p:spPr>
          <a:xfrm>
            <a:off x="707579" y="1455451"/>
            <a:ext cx="113127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14. </a:t>
            </a:r>
            <a:r>
              <a:rPr lang="pt-BR" b="1" dirty="0">
                <a:sym typeface="Wingdings" panose="05000000000000000000" pitchFamily="2" charset="2"/>
              </a:rPr>
              <a:t>py .\manage.py createsuperuser </a:t>
            </a:r>
            <a:r>
              <a:rPr lang="pt-BR" dirty="0">
                <a:sym typeface="Wingdings" panose="05000000000000000000" pitchFamily="2" charset="2"/>
              </a:rPr>
              <a:t> Criação do usuário admin do seu projeto, em seguida digite o Username, o Email (não precisa ser um e-mail existente, mas deve ter o formato de um email usando @), a Senha desejada (o terminal esconderá sua digitação, então preste atenção no que está digitando). </a:t>
            </a:r>
          </a:p>
          <a:p>
            <a:r>
              <a:rPr lang="pt-BR" dirty="0">
                <a:sym typeface="Wingdings" panose="05000000000000000000" pitchFamily="2" charset="2"/>
              </a:rPr>
              <a:t>Caso tenha digitado uma senha que não é considerada segura pelo django, haverá mais uma etapa de confirmação onde será necessário digitar y (Yes):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r>
              <a:rPr lang="pt-BR" dirty="0">
                <a:sym typeface="Wingdings" panose="05000000000000000000" pitchFamily="2" charset="2"/>
              </a:rPr>
              <a:t>15. </a:t>
            </a:r>
            <a:r>
              <a:rPr lang="pt-BR" b="1" dirty="0">
                <a:sym typeface="Wingdings" panose="05000000000000000000" pitchFamily="2" charset="2"/>
              </a:rPr>
              <a:t>py .\manage.py runserver </a:t>
            </a:r>
            <a:r>
              <a:rPr lang="pt-BR" dirty="0">
                <a:sym typeface="Wingdings" panose="05000000000000000000" pitchFamily="2" charset="2"/>
              </a:rPr>
              <a:t> Executa o servidor web</a:t>
            </a:r>
          </a:p>
          <a:p>
            <a:endParaRPr lang="pt-BR" dirty="0">
              <a:sym typeface="Wingdings" panose="05000000000000000000" pitchFamily="2" charset="2"/>
            </a:endParaRPr>
          </a:p>
          <a:p>
            <a:endParaRPr lang="pt-B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5BC1E0-BAF7-D040-87A4-7EC9B7344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17" y="2910775"/>
            <a:ext cx="5962650" cy="19145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8E4BF9-5845-2220-B9C6-A4C29D863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708" y="4870754"/>
            <a:ext cx="57245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9137</TotalTime>
  <Words>1010</Words>
  <Application>Microsoft Office PowerPoint</Application>
  <PresentationFormat>Ecrã Panorâmico</PresentationFormat>
  <Paragraphs>145</Paragraphs>
  <Slides>11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Cavolini</vt:lpstr>
      <vt:lpstr>Google Sans</vt:lpstr>
      <vt:lpstr>Montserrat</vt:lpstr>
      <vt:lpstr>Montserrat Medium</vt:lpstr>
      <vt:lpstr>SFMono-Regular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</dc:creator>
  <cp:lastModifiedBy>Andre Felipe Savedra Cruz</cp:lastModifiedBy>
  <cp:revision>684</cp:revision>
  <dcterms:created xsi:type="dcterms:W3CDTF">2020-11-19T18:52:57Z</dcterms:created>
  <dcterms:modified xsi:type="dcterms:W3CDTF">2023-09-02T18:17:30Z</dcterms:modified>
</cp:coreProperties>
</file>